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334" r:id="rId3"/>
    <p:sldId id="412" r:id="rId4"/>
    <p:sldId id="408" r:id="rId5"/>
    <p:sldId id="409" r:id="rId6"/>
    <p:sldId id="410" r:id="rId7"/>
    <p:sldId id="411" r:id="rId8"/>
    <p:sldId id="413" r:id="rId9"/>
    <p:sldId id="259"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585D51-1986-B845-84FE-9BE1FD797C70}">
          <p14:sldIdLst>
            <p14:sldId id="256"/>
            <p14:sldId id="334"/>
            <p14:sldId id="412"/>
            <p14:sldId id="408"/>
            <p14:sldId id="409"/>
            <p14:sldId id="410"/>
            <p14:sldId id="411"/>
            <p14:sldId id="413"/>
          </p14:sldIdLst>
        </p14:section>
        <p14:section name="Reference" id="{0337DAA9-2EE5-2445-8EF7-F589FEBF0218}">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17"/>
    <p:restoredTop sz="76929"/>
  </p:normalViewPr>
  <p:slideViewPr>
    <p:cSldViewPr snapToGrid="0">
      <p:cViewPr varScale="1">
        <p:scale>
          <a:sx n="84" d="100"/>
          <a:sy n="84" d="100"/>
        </p:scale>
        <p:origin x="1408" y="192"/>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a:t>
            </a:r>
          </a:p>
          <a:p>
            <a:r>
              <a:rPr lang="en-US" dirty="0"/>
              <a:t>https://</a:t>
            </a:r>
            <a:r>
              <a:rPr lang="en-US" dirty="0" err="1"/>
              <a:t>react.dev</a:t>
            </a:r>
            <a:r>
              <a:rPr lang="en-US" dirty="0"/>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16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14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35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dirty="0">
                <a:solidFill>
                  <a:srgbClr val="404756"/>
                </a:solidFill>
                <a:effectLst/>
                <a:latin typeface="Optimistic Text"/>
              </a:rPr>
              <a:t>React is also an architecture. Frameworks that implement it let you fetch data in asynchronous components that run on the server or even during the build. Read data from a file or a database, and pass it down to your interactive components.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905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nextjs.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s://remix.ru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expo/expo" TargetMode="External"/><Relationship Id="rId7" Type="http://schemas.openxmlformats.org/officeDocument/2006/relationships/image" Target="../media/image13.png"/><Relationship Id="rId2" Type="http://schemas.openxmlformats.org/officeDocument/2006/relationships/hyperlink" Target="https://reactnative.dev/"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s://react-redux.js.org/introduction/quick-start" TargetMode="External"/><Relationship Id="rId3" Type="http://schemas.openxmlformats.org/officeDocument/2006/relationships/hyperlink" Target="https://reactjs.dev/" TargetMode="External"/><Relationship Id="rId7" Type="http://schemas.openxmlformats.org/officeDocument/2006/relationships/hyperlink" Target="https://redux.js.org/introduction/getting-started"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nextjs.org/docs" TargetMode="External"/><Relationship Id="rId5" Type="http://schemas.openxmlformats.org/officeDocument/2006/relationships/hyperlink" Target="https://react.dev/reference/react" TargetMode="External"/><Relationship Id="rId4" Type="http://schemas.openxmlformats.org/officeDocument/2006/relationships/hyperlink" Target="https://react.dev/lea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Getting started</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Learn React</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Introduction</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pPr marL="571500" indent="-342900">
              <a:buClr>
                <a:schemeClr val="bg1"/>
              </a:buClr>
              <a:buFont typeface="Arial" panose="020B0604020202020204" pitchFamily="34" charset="0"/>
              <a:buChar char="•"/>
            </a:pPr>
            <a:r>
              <a:rPr lang="en-US" dirty="0"/>
              <a:t>Create user interfaces from components </a:t>
            </a:r>
          </a:p>
          <a:p>
            <a:pPr marL="571500" indent="-342900">
              <a:buClr>
                <a:schemeClr val="bg1"/>
              </a:buClr>
              <a:buFont typeface="Arial" panose="020B0604020202020204" pitchFamily="34" charset="0"/>
              <a:buChar char="•"/>
            </a:pPr>
            <a:r>
              <a:rPr lang="en-US" dirty="0"/>
              <a:t>Write components with code and markup</a:t>
            </a:r>
            <a:endParaRPr lang="en-VN" dirty="0"/>
          </a:p>
          <a:p>
            <a:pPr marL="571500" indent="-342900">
              <a:buClr>
                <a:schemeClr val="bg1"/>
              </a:buClr>
              <a:buFont typeface="Arial" panose="020B0604020202020204" pitchFamily="34" charset="0"/>
              <a:buChar char="•"/>
            </a:pPr>
            <a:r>
              <a:rPr lang="en-US" dirty="0"/>
              <a:t>Add interactivity wherever you need it</a:t>
            </a:r>
          </a:p>
          <a:p>
            <a:pPr marL="571500" indent="-342900">
              <a:buClr>
                <a:schemeClr val="bg1"/>
              </a:buClr>
              <a:buFont typeface="Arial" panose="020B0604020202020204" pitchFamily="34" charset="0"/>
              <a:buChar char="•"/>
            </a:pPr>
            <a:r>
              <a:rPr lang="en-US" dirty="0"/>
              <a:t>Go full-stack with a framework</a:t>
            </a:r>
          </a:p>
          <a:p>
            <a:pPr marL="571500" indent="-342900">
              <a:buClr>
                <a:schemeClr val="bg1"/>
              </a:buClr>
              <a:buFont typeface="Arial" panose="020B0604020202020204" pitchFamily="34" charset="0"/>
              <a:buChar char="•"/>
            </a:pPr>
            <a:r>
              <a:rPr lang="en-US" dirty="0"/>
              <a:t>Use the best from every platform</a:t>
            </a:r>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162FEC-9E16-0442-9D77-E046C059A9FC}"/>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sp>
        <p:nvSpPr>
          <p:cNvPr id="5" name="TextBox 4">
            <a:extLst>
              <a:ext uri="{FF2B5EF4-FFF2-40B4-BE49-F238E27FC236}">
                <a16:creationId xmlns:a16="http://schemas.microsoft.com/office/drawing/2014/main" id="{8603D5D8-5FB0-FE4E-90A3-F59A51B8EEFF}"/>
              </a:ext>
            </a:extLst>
          </p:cNvPr>
          <p:cNvSpPr txBox="1"/>
          <p:nvPr/>
        </p:nvSpPr>
        <p:spPr>
          <a:xfrm>
            <a:off x="3975314" y="2505670"/>
            <a:ext cx="3704095" cy="923330"/>
          </a:xfrm>
          <a:prstGeom prst="rect">
            <a:avLst/>
          </a:prstGeom>
          <a:noFill/>
        </p:spPr>
        <p:txBody>
          <a:bodyPr wrap="square" rtlCol="0">
            <a:spAutoFit/>
          </a:bodyPr>
          <a:lstStyle/>
          <a:p>
            <a:pPr algn="ctr"/>
            <a:r>
              <a:rPr lang="en-US" sz="5400" b="1" dirty="0">
                <a:solidFill>
                  <a:srgbClr val="00B0F0"/>
                </a:solidFill>
              </a:rPr>
              <a:t>React</a:t>
            </a:r>
          </a:p>
        </p:txBody>
      </p:sp>
      <p:sp>
        <p:nvSpPr>
          <p:cNvPr id="6" name="TextBox 5">
            <a:extLst>
              <a:ext uri="{FF2B5EF4-FFF2-40B4-BE49-F238E27FC236}">
                <a16:creationId xmlns:a16="http://schemas.microsoft.com/office/drawing/2014/main" id="{79250AF3-AACF-7E40-8B6D-34F9A50E373E}"/>
              </a:ext>
            </a:extLst>
          </p:cNvPr>
          <p:cNvSpPr txBox="1"/>
          <p:nvPr/>
        </p:nvSpPr>
        <p:spPr>
          <a:xfrm>
            <a:off x="1286359" y="3750590"/>
            <a:ext cx="9082007" cy="584775"/>
          </a:xfrm>
          <a:prstGeom prst="rect">
            <a:avLst/>
          </a:prstGeom>
          <a:noFill/>
        </p:spPr>
        <p:txBody>
          <a:bodyPr wrap="square" rtlCol="0">
            <a:spAutoFit/>
          </a:bodyPr>
          <a:lstStyle/>
          <a:p>
            <a:pPr algn="ctr"/>
            <a:r>
              <a:rPr lang="en-US" sz="3200" dirty="0"/>
              <a:t>The library for web and native user interfaces</a:t>
            </a:r>
            <a:endParaRPr lang="en-VN" sz="3200" dirty="0"/>
          </a:p>
        </p:txBody>
      </p:sp>
    </p:spTree>
    <p:extLst>
      <p:ext uri="{BB962C8B-B14F-4D97-AF65-F5344CB8AC3E}">
        <p14:creationId xmlns:p14="http://schemas.microsoft.com/office/powerpoint/2010/main" val="81641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9563-A0CC-2B4C-8375-2BE54E4A681B}"/>
              </a:ext>
            </a:extLst>
          </p:cNvPr>
          <p:cNvSpPr>
            <a:spLocks noGrp="1"/>
          </p:cNvSpPr>
          <p:nvPr>
            <p:ph type="title"/>
          </p:nvPr>
        </p:nvSpPr>
        <p:spPr/>
        <p:txBody>
          <a:bodyPr/>
          <a:lstStyle/>
          <a:p>
            <a:r>
              <a:rPr lang="en-US" dirty="0"/>
              <a:t>Create user interfaces from components</a:t>
            </a:r>
            <a:endParaRPr lang="en-VN" dirty="0"/>
          </a:p>
        </p:txBody>
      </p:sp>
      <p:sp>
        <p:nvSpPr>
          <p:cNvPr id="4" name="Slide Number Placeholder 3">
            <a:extLst>
              <a:ext uri="{FF2B5EF4-FFF2-40B4-BE49-F238E27FC236}">
                <a16:creationId xmlns:a16="http://schemas.microsoft.com/office/drawing/2014/main" id="{38872986-5D5C-DA42-94C2-C134D7A8A00A}"/>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3" name="TextBox 2">
            <a:extLst>
              <a:ext uri="{FF2B5EF4-FFF2-40B4-BE49-F238E27FC236}">
                <a16:creationId xmlns:a16="http://schemas.microsoft.com/office/drawing/2014/main" id="{844CDC4F-8D54-7DBA-4159-0DBDA6412D0A}"/>
              </a:ext>
            </a:extLst>
          </p:cNvPr>
          <p:cNvSpPr txBox="1"/>
          <p:nvPr/>
        </p:nvSpPr>
        <p:spPr>
          <a:xfrm>
            <a:off x="518160" y="1550908"/>
            <a:ext cx="1083564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lets you build user interfaces out of individual pieces called components. Create your own React components like </a:t>
            </a:r>
            <a:r>
              <a:rPr lang="en-US" sz="1800" dirty="0">
                <a:latin typeface="Times New Roman" panose="02020603050405020304" pitchFamily="18" charset="0"/>
                <a:cs typeface="Times New Roman" panose="02020603050405020304" pitchFamily="18" charset="0"/>
              </a:rPr>
              <a:t>Thumbnail</a:t>
            </a:r>
            <a:r>
              <a:rPr lang="en-US" sz="1800" b="0" i="0" dirty="0">
                <a:solidFill>
                  <a:srgbClr val="404756"/>
                </a:solidFill>
                <a:effectLst/>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LikeButton</a:t>
            </a:r>
            <a:r>
              <a:rPr lang="en-US" sz="1800" b="0" i="0" dirty="0">
                <a:solidFill>
                  <a:srgbClr val="404756"/>
                </a:solidFill>
                <a:effectLst/>
                <a:latin typeface="Times New Roman" panose="02020603050405020304" pitchFamily="18" charset="0"/>
                <a:cs typeface="Times New Roman" panose="02020603050405020304" pitchFamily="18" charset="0"/>
              </a:rPr>
              <a:t>, and </a:t>
            </a:r>
            <a:r>
              <a:rPr lang="en-US" sz="1800" dirty="0">
                <a:latin typeface="Times New Roman" panose="02020603050405020304" pitchFamily="18" charset="0"/>
                <a:cs typeface="Times New Roman" panose="02020603050405020304" pitchFamily="18" charset="0"/>
              </a:rPr>
              <a:t>Video</a:t>
            </a:r>
            <a:r>
              <a:rPr lang="en-US" sz="1800" b="0" i="0" dirty="0">
                <a:solidFill>
                  <a:srgbClr val="404756"/>
                </a:solidFill>
                <a:effectLst/>
                <a:latin typeface="Times New Roman" panose="02020603050405020304" pitchFamily="18" charset="0"/>
                <a:cs typeface="Times New Roman" panose="02020603050405020304" pitchFamily="18" charset="0"/>
              </a:rPr>
              <a:t>. Then combine them into entire screens, pages, and apps.</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EC2DDB0-6416-1467-DAE1-DFE9DA4E9C41}"/>
              </a:ext>
            </a:extLst>
          </p:cNvPr>
          <p:cNvPicPr>
            <a:picLocks noChangeAspect="1"/>
          </p:cNvPicPr>
          <p:nvPr/>
        </p:nvPicPr>
        <p:blipFill>
          <a:blip r:embed="rId3"/>
          <a:stretch>
            <a:fillRect/>
          </a:stretch>
        </p:blipFill>
        <p:spPr>
          <a:xfrm>
            <a:off x="624840" y="2316480"/>
            <a:ext cx="10504708" cy="2990612"/>
          </a:xfrm>
          <a:prstGeom prst="rect">
            <a:avLst/>
          </a:prstGeom>
        </p:spPr>
      </p:pic>
      <p:sp>
        <p:nvSpPr>
          <p:cNvPr id="9" name="TextBox 8">
            <a:extLst>
              <a:ext uri="{FF2B5EF4-FFF2-40B4-BE49-F238E27FC236}">
                <a16:creationId xmlns:a16="http://schemas.microsoft.com/office/drawing/2014/main" id="{C5920C16-3A36-FE22-E64F-70707B2AAB82}"/>
              </a:ext>
            </a:extLst>
          </p:cNvPr>
          <p:cNvSpPr txBox="1"/>
          <p:nvPr/>
        </p:nvSpPr>
        <p:spPr>
          <a:xfrm>
            <a:off x="518160" y="5617686"/>
            <a:ext cx="1103376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Whether you work on your own or with thousands of other developers, using React feels the same. It is designed to let you seamlessly combine components written by independent people, teams, and organizations.</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699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D439-1123-BB46-923A-0A0F50AE7F4A}"/>
              </a:ext>
            </a:extLst>
          </p:cNvPr>
          <p:cNvSpPr>
            <a:spLocks noGrp="1"/>
          </p:cNvSpPr>
          <p:nvPr>
            <p:ph type="title"/>
          </p:nvPr>
        </p:nvSpPr>
        <p:spPr/>
        <p:txBody>
          <a:bodyPr/>
          <a:lstStyle/>
          <a:p>
            <a:r>
              <a:rPr lang="en-US" dirty="0"/>
              <a:t>Write components with code and markup</a:t>
            </a:r>
            <a:endParaRPr lang="en-VN" dirty="0"/>
          </a:p>
        </p:txBody>
      </p:sp>
      <p:sp>
        <p:nvSpPr>
          <p:cNvPr id="3" name="Slide Number Placeholder 2">
            <a:extLst>
              <a:ext uri="{FF2B5EF4-FFF2-40B4-BE49-F238E27FC236}">
                <a16:creationId xmlns:a16="http://schemas.microsoft.com/office/drawing/2014/main" id="{2A252EC8-FDE3-9D40-AA89-545C40F6E4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6" name="TextBox 5">
            <a:extLst>
              <a:ext uri="{FF2B5EF4-FFF2-40B4-BE49-F238E27FC236}">
                <a16:creationId xmlns:a16="http://schemas.microsoft.com/office/drawing/2014/main" id="{4BC47817-88B5-3B42-F407-864F3523CA80}"/>
              </a:ext>
            </a:extLst>
          </p:cNvPr>
          <p:cNvSpPr txBox="1"/>
          <p:nvPr/>
        </p:nvSpPr>
        <p:spPr>
          <a:xfrm>
            <a:off x="533400" y="1550908"/>
            <a:ext cx="1136904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components are JavaScript functions. Want to show some content conditionally? Use an </a:t>
            </a:r>
            <a:r>
              <a:rPr lang="en-US" sz="1800" dirty="0">
                <a:latin typeface="Times New Roman" panose="02020603050405020304" pitchFamily="18" charset="0"/>
                <a:cs typeface="Times New Roman" panose="02020603050405020304" pitchFamily="18" charset="0"/>
              </a:rPr>
              <a:t>if</a:t>
            </a:r>
            <a:r>
              <a:rPr lang="en-US" sz="1800" b="0" i="0" dirty="0">
                <a:solidFill>
                  <a:srgbClr val="404756"/>
                </a:solidFill>
                <a:effectLst/>
                <a:latin typeface="Times New Roman" panose="02020603050405020304" pitchFamily="18" charset="0"/>
                <a:cs typeface="Times New Roman" panose="02020603050405020304" pitchFamily="18" charset="0"/>
              </a:rPr>
              <a:t> statement. Displaying a list? Try array </a:t>
            </a:r>
            <a:r>
              <a:rPr lang="en-US" sz="1800" dirty="0">
                <a:latin typeface="Times New Roman" panose="02020603050405020304" pitchFamily="18" charset="0"/>
                <a:cs typeface="Times New Roman" panose="02020603050405020304" pitchFamily="18" charset="0"/>
              </a:rPr>
              <a:t>map()</a:t>
            </a:r>
            <a:r>
              <a:rPr lang="en-US" sz="1800" b="0" i="0" dirty="0">
                <a:solidFill>
                  <a:srgbClr val="404756"/>
                </a:solidFill>
                <a:effectLst/>
                <a:latin typeface="Times New Roman" panose="02020603050405020304" pitchFamily="18" charset="0"/>
                <a:cs typeface="Times New Roman" panose="02020603050405020304" pitchFamily="18" charset="0"/>
              </a:rPr>
              <a:t>. Learning React is learning programming.</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793C698-0F01-0E03-56A0-E6A4845231A3}"/>
              </a:ext>
            </a:extLst>
          </p:cNvPr>
          <p:cNvPicPr>
            <a:picLocks noChangeAspect="1"/>
          </p:cNvPicPr>
          <p:nvPr/>
        </p:nvPicPr>
        <p:blipFill>
          <a:blip r:embed="rId3"/>
          <a:stretch>
            <a:fillRect/>
          </a:stretch>
        </p:blipFill>
        <p:spPr>
          <a:xfrm>
            <a:off x="1066800" y="2181999"/>
            <a:ext cx="9997440" cy="3717922"/>
          </a:xfrm>
          <a:prstGeom prst="rect">
            <a:avLst/>
          </a:prstGeom>
        </p:spPr>
      </p:pic>
      <p:sp>
        <p:nvSpPr>
          <p:cNvPr id="9" name="TextBox 8">
            <a:extLst>
              <a:ext uri="{FF2B5EF4-FFF2-40B4-BE49-F238E27FC236}">
                <a16:creationId xmlns:a16="http://schemas.microsoft.com/office/drawing/2014/main" id="{C81F2B70-EDC2-BE3A-140C-84B3D1143373}"/>
              </a:ext>
            </a:extLst>
          </p:cNvPr>
          <p:cNvSpPr txBox="1"/>
          <p:nvPr/>
        </p:nvSpPr>
        <p:spPr>
          <a:xfrm>
            <a:off x="533400" y="5987018"/>
            <a:ext cx="1123188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This markup syntax is called JSX. It is a JavaScript syntax extension popularized by React. Putting JSX markup close to related rendering logic makes React components easy to create, maintain, and delete.</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10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FE04-1F22-1448-B1C5-DC718DB8034B}"/>
              </a:ext>
            </a:extLst>
          </p:cNvPr>
          <p:cNvSpPr>
            <a:spLocks noGrp="1"/>
          </p:cNvSpPr>
          <p:nvPr>
            <p:ph type="title"/>
          </p:nvPr>
        </p:nvSpPr>
        <p:spPr/>
        <p:txBody>
          <a:bodyPr/>
          <a:lstStyle/>
          <a:p>
            <a:r>
              <a:rPr lang="en-US" dirty="0"/>
              <a:t>Add interactivity wherever you need it</a:t>
            </a:r>
            <a:endParaRPr lang="en-VN" dirty="0"/>
          </a:p>
        </p:txBody>
      </p:sp>
      <p:sp>
        <p:nvSpPr>
          <p:cNvPr id="3" name="Slide Number Placeholder 2">
            <a:extLst>
              <a:ext uri="{FF2B5EF4-FFF2-40B4-BE49-F238E27FC236}">
                <a16:creationId xmlns:a16="http://schemas.microsoft.com/office/drawing/2014/main" id="{53C51D68-9937-464F-ABEC-61297378F3F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6" name="TextBox 5">
            <a:extLst>
              <a:ext uri="{FF2B5EF4-FFF2-40B4-BE49-F238E27FC236}">
                <a16:creationId xmlns:a16="http://schemas.microsoft.com/office/drawing/2014/main" id="{140B6AA6-DEE0-46B3-5134-F472E458468A}"/>
              </a:ext>
            </a:extLst>
          </p:cNvPr>
          <p:cNvSpPr txBox="1"/>
          <p:nvPr/>
        </p:nvSpPr>
        <p:spPr>
          <a:xfrm>
            <a:off x="579120" y="1453909"/>
            <a:ext cx="1097280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components receive data and return what should appear on the screen. You can pass them new data in response to an interaction, like when the user types into an input. React will then update the screen to match the new data.</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6A8465-730E-0719-01D3-04F364AB78EA}"/>
              </a:ext>
            </a:extLst>
          </p:cNvPr>
          <p:cNvPicPr>
            <a:picLocks noChangeAspect="1"/>
          </p:cNvPicPr>
          <p:nvPr/>
        </p:nvPicPr>
        <p:blipFill>
          <a:blip r:embed="rId3"/>
          <a:stretch>
            <a:fillRect/>
          </a:stretch>
        </p:blipFill>
        <p:spPr>
          <a:xfrm>
            <a:off x="1143000" y="2100240"/>
            <a:ext cx="9418320" cy="3727283"/>
          </a:xfrm>
          <a:prstGeom prst="rect">
            <a:avLst/>
          </a:prstGeom>
        </p:spPr>
      </p:pic>
      <p:sp>
        <p:nvSpPr>
          <p:cNvPr id="9" name="TextBox 8">
            <a:extLst>
              <a:ext uri="{FF2B5EF4-FFF2-40B4-BE49-F238E27FC236}">
                <a16:creationId xmlns:a16="http://schemas.microsoft.com/office/drawing/2014/main" id="{5D73ADF6-63C7-232D-3100-1AE4D9EE0216}"/>
              </a:ext>
            </a:extLst>
          </p:cNvPr>
          <p:cNvSpPr txBox="1"/>
          <p:nvPr/>
        </p:nvSpPr>
        <p:spPr>
          <a:xfrm>
            <a:off x="838200" y="6015692"/>
            <a:ext cx="1097280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You don’t have to build your whole page in React. Add React to your existing HTML page, and render interactive React components anywhere on it.</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02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4B43-B04B-6B4D-9367-12B5507C2E33}"/>
              </a:ext>
            </a:extLst>
          </p:cNvPr>
          <p:cNvSpPr>
            <a:spLocks noGrp="1"/>
          </p:cNvSpPr>
          <p:nvPr>
            <p:ph type="title"/>
          </p:nvPr>
        </p:nvSpPr>
        <p:spPr/>
        <p:txBody>
          <a:bodyPr/>
          <a:lstStyle/>
          <a:p>
            <a:r>
              <a:rPr lang="en-US" dirty="0"/>
              <a:t>Go full-stack with a framework</a:t>
            </a:r>
            <a:endParaRPr lang="en-VN" dirty="0"/>
          </a:p>
        </p:txBody>
      </p:sp>
      <p:sp>
        <p:nvSpPr>
          <p:cNvPr id="3" name="Slide Number Placeholder 2">
            <a:extLst>
              <a:ext uri="{FF2B5EF4-FFF2-40B4-BE49-F238E27FC236}">
                <a16:creationId xmlns:a16="http://schemas.microsoft.com/office/drawing/2014/main" id="{0529287E-C5F7-F04B-BB09-5A3F4F70AC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6" name="TextBox 5">
            <a:extLst>
              <a:ext uri="{FF2B5EF4-FFF2-40B4-BE49-F238E27FC236}">
                <a16:creationId xmlns:a16="http://schemas.microsoft.com/office/drawing/2014/main" id="{D2CEBC76-B81D-EC9D-25D2-B79CB4F34D91}"/>
              </a:ext>
            </a:extLst>
          </p:cNvPr>
          <p:cNvSpPr txBox="1"/>
          <p:nvPr/>
        </p:nvSpPr>
        <p:spPr>
          <a:xfrm>
            <a:off x="563880" y="1535668"/>
            <a:ext cx="1107948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React is a library. It lets you put components together, but it doesn’t prescribe how to do routing and data fetching. To build an entire app with React, we recommend a full-stack React framework like </a:t>
            </a:r>
            <a:r>
              <a:rPr lang="en-US" sz="1800" b="0" i="0" dirty="0">
                <a:effectLst/>
                <a:latin typeface="Times New Roman" panose="02020603050405020304" pitchFamily="18" charset="0"/>
                <a:cs typeface="Times New Roman" panose="02020603050405020304" pitchFamily="18" charset="0"/>
                <a:hlinkClick r:id="rId3"/>
              </a:rPr>
              <a:t>Next.js</a:t>
            </a:r>
            <a:r>
              <a:rPr lang="en-US" sz="1800" b="0" i="0" dirty="0">
                <a:solidFill>
                  <a:srgbClr val="404756"/>
                </a:solidFill>
                <a:effectLst/>
                <a:latin typeface="Times New Roman" panose="02020603050405020304" pitchFamily="18" charset="0"/>
                <a:cs typeface="Times New Roman" panose="02020603050405020304" pitchFamily="18" charset="0"/>
              </a:rPr>
              <a:t> or </a:t>
            </a:r>
            <a:r>
              <a:rPr lang="en-US" sz="1800" b="0" i="0" dirty="0">
                <a:effectLst/>
                <a:latin typeface="Times New Roman" panose="02020603050405020304" pitchFamily="18" charset="0"/>
                <a:cs typeface="Times New Roman" panose="02020603050405020304" pitchFamily="18" charset="0"/>
                <a:hlinkClick r:id="rId4"/>
              </a:rPr>
              <a:t>Remix</a:t>
            </a:r>
            <a:r>
              <a:rPr lang="en-US" sz="1800" b="0" i="0" dirty="0">
                <a:solidFill>
                  <a:srgbClr val="404756"/>
                </a:solidFill>
                <a:effectLst/>
                <a:latin typeface="Times New Roman" panose="02020603050405020304" pitchFamily="18" charset="0"/>
                <a:cs typeface="Times New Roman" panose="02020603050405020304" pitchFamily="18" charset="0"/>
              </a:rPr>
              <a:t>.</a:t>
            </a:r>
            <a:endParaRPr lang="en-V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1F1AF9F-5C14-E417-6C3F-D958F521D393}"/>
              </a:ext>
            </a:extLst>
          </p:cNvPr>
          <p:cNvPicPr>
            <a:picLocks noChangeAspect="1"/>
          </p:cNvPicPr>
          <p:nvPr/>
        </p:nvPicPr>
        <p:blipFill>
          <a:blip r:embed="rId5"/>
          <a:stretch>
            <a:fillRect/>
          </a:stretch>
        </p:blipFill>
        <p:spPr>
          <a:xfrm>
            <a:off x="960120" y="2181999"/>
            <a:ext cx="9951720" cy="4593726"/>
          </a:xfrm>
          <a:prstGeom prst="rect">
            <a:avLst/>
          </a:prstGeom>
        </p:spPr>
      </p:pic>
    </p:spTree>
    <p:extLst>
      <p:ext uri="{BB962C8B-B14F-4D97-AF65-F5344CB8AC3E}">
        <p14:creationId xmlns:p14="http://schemas.microsoft.com/office/powerpoint/2010/main" val="172598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164D-FB74-9273-AB69-70144EB35F22}"/>
              </a:ext>
            </a:extLst>
          </p:cNvPr>
          <p:cNvSpPr>
            <a:spLocks noGrp="1"/>
          </p:cNvSpPr>
          <p:nvPr>
            <p:ph type="title"/>
          </p:nvPr>
        </p:nvSpPr>
        <p:spPr/>
        <p:txBody>
          <a:bodyPr/>
          <a:lstStyle/>
          <a:p>
            <a:r>
              <a:rPr lang="en-US" dirty="0"/>
              <a:t>Use the best from every platform</a:t>
            </a:r>
            <a:endParaRPr lang="en-VN" dirty="0"/>
          </a:p>
        </p:txBody>
      </p:sp>
      <p:sp>
        <p:nvSpPr>
          <p:cNvPr id="3" name="Slide Number Placeholder 2">
            <a:extLst>
              <a:ext uri="{FF2B5EF4-FFF2-40B4-BE49-F238E27FC236}">
                <a16:creationId xmlns:a16="http://schemas.microsoft.com/office/drawing/2014/main" id="{CD1B858F-848C-5E6D-8394-8D9B5B9EA67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5" name="TextBox 4">
            <a:extLst>
              <a:ext uri="{FF2B5EF4-FFF2-40B4-BE49-F238E27FC236}">
                <a16:creationId xmlns:a16="http://schemas.microsoft.com/office/drawing/2014/main" id="{1F99A812-700F-71CE-F935-A78F9928308B}"/>
              </a:ext>
            </a:extLst>
          </p:cNvPr>
          <p:cNvSpPr txBox="1"/>
          <p:nvPr/>
        </p:nvSpPr>
        <p:spPr>
          <a:xfrm>
            <a:off x="335280" y="2082225"/>
            <a:ext cx="5760720" cy="2062103"/>
          </a:xfrm>
          <a:prstGeom prst="rect">
            <a:avLst/>
          </a:prstGeom>
          <a:noFill/>
        </p:spPr>
        <p:txBody>
          <a:bodyPr wrap="square">
            <a:spAutoFit/>
          </a:bodyPr>
          <a:lstStyle/>
          <a:p>
            <a:pPr algn="l"/>
            <a:r>
              <a:rPr lang="en-US" sz="2000" b="1" i="0" dirty="0">
                <a:solidFill>
                  <a:srgbClr val="23272F"/>
                </a:solidFill>
                <a:effectLst/>
                <a:latin typeface="Times New Roman" panose="02020603050405020304" pitchFamily="18" charset="0"/>
                <a:cs typeface="Times New Roman" panose="02020603050405020304" pitchFamily="18" charset="0"/>
              </a:rPr>
              <a:t>Stay true to the web</a:t>
            </a:r>
          </a:p>
          <a:p>
            <a:pPr algn="l"/>
            <a:r>
              <a:rPr lang="en-US" sz="1800" b="0" i="0" dirty="0">
                <a:effectLst/>
                <a:latin typeface="Times New Roman" panose="02020603050405020304" pitchFamily="18" charset="0"/>
                <a:cs typeface="Times New Roman" panose="02020603050405020304" pitchFamily="18" charset="0"/>
              </a:rPr>
              <a:t>People expect web app pages to load fast. On the server, React lets you start streaming HTML while you’re still fetching data, progressively filling in the remaining content before any JavaScript code loads. On the client, React can use standard web APIs to keep your UI responsive even in the middle of rendering.</a:t>
            </a:r>
          </a:p>
        </p:txBody>
      </p:sp>
      <p:sp>
        <p:nvSpPr>
          <p:cNvPr id="7" name="TextBox 6">
            <a:extLst>
              <a:ext uri="{FF2B5EF4-FFF2-40B4-BE49-F238E27FC236}">
                <a16:creationId xmlns:a16="http://schemas.microsoft.com/office/drawing/2014/main" id="{2FB45876-2717-8C5F-1508-C367796A1619}"/>
              </a:ext>
            </a:extLst>
          </p:cNvPr>
          <p:cNvSpPr txBox="1"/>
          <p:nvPr/>
        </p:nvSpPr>
        <p:spPr>
          <a:xfrm>
            <a:off x="6461760" y="2397948"/>
            <a:ext cx="5532120" cy="2062103"/>
          </a:xfrm>
          <a:prstGeom prst="rect">
            <a:avLst/>
          </a:prstGeom>
          <a:noFill/>
        </p:spPr>
        <p:txBody>
          <a:bodyPr wrap="square">
            <a:spAutoFit/>
          </a:bodyPr>
          <a:lstStyle/>
          <a:p>
            <a:pPr algn="l"/>
            <a:r>
              <a:rPr lang="en-US" sz="2000" b="1" i="0" dirty="0">
                <a:solidFill>
                  <a:srgbClr val="23272F"/>
                </a:solidFill>
                <a:effectLst/>
                <a:latin typeface="Times New Roman" panose="02020603050405020304" pitchFamily="18" charset="0"/>
                <a:cs typeface="Times New Roman" panose="02020603050405020304" pitchFamily="18" charset="0"/>
              </a:rPr>
              <a:t>Go truly native</a:t>
            </a:r>
          </a:p>
          <a:p>
            <a:pPr algn="l"/>
            <a:r>
              <a:rPr lang="en-US" sz="1800" b="0" i="0" dirty="0">
                <a:effectLst/>
                <a:latin typeface="Times New Roman" panose="02020603050405020304" pitchFamily="18" charset="0"/>
                <a:cs typeface="Times New Roman" panose="02020603050405020304" pitchFamily="18" charset="0"/>
              </a:rPr>
              <a:t>People expect native apps to look and feel like their platform. </a:t>
            </a:r>
            <a:r>
              <a:rPr lang="en-US" sz="1800" b="0" i="0" dirty="0">
                <a:effectLst/>
                <a:latin typeface="Times New Roman" panose="02020603050405020304" pitchFamily="18" charset="0"/>
                <a:cs typeface="Times New Roman" panose="02020603050405020304" pitchFamily="18" charset="0"/>
                <a:hlinkClick r:id="rId2"/>
              </a:rPr>
              <a:t>React Native</a:t>
            </a:r>
            <a:r>
              <a:rPr lang="en-US" sz="1800" b="0" i="0" dirty="0">
                <a:effectLst/>
                <a:latin typeface="Times New Roman" panose="02020603050405020304" pitchFamily="18" charset="0"/>
                <a:cs typeface="Times New Roman" panose="02020603050405020304" pitchFamily="18" charset="0"/>
              </a:rPr>
              <a:t> and </a:t>
            </a:r>
            <a:r>
              <a:rPr lang="en-US" sz="1800" b="0" i="0" dirty="0">
                <a:effectLst/>
                <a:latin typeface="Times New Roman" panose="02020603050405020304" pitchFamily="18" charset="0"/>
                <a:cs typeface="Times New Roman" panose="02020603050405020304" pitchFamily="18" charset="0"/>
                <a:hlinkClick r:id="rId3"/>
              </a:rPr>
              <a:t>Expo</a:t>
            </a:r>
            <a:r>
              <a:rPr lang="en-US" sz="1800" b="0" i="0" dirty="0">
                <a:effectLst/>
                <a:latin typeface="Times New Roman" panose="02020603050405020304" pitchFamily="18" charset="0"/>
                <a:cs typeface="Times New Roman" panose="02020603050405020304" pitchFamily="18" charset="0"/>
              </a:rPr>
              <a:t> let you build apps in React for Android, iOS, and more. They look and feel native because their UIs </a:t>
            </a:r>
            <a:r>
              <a:rPr lang="en-US" sz="1800" b="0" i="1" dirty="0">
                <a:effectLst/>
                <a:latin typeface="Times New Roman" panose="02020603050405020304" pitchFamily="18" charset="0"/>
                <a:cs typeface="Times New Roman" panose="02020603050405020304" pitchFamily="18" charset="0"/>
              </a:rPr>
              <a:t>are</a:t>
            </a:r>
            <a:r>
              <a:rPr lang="en-US" sz="1800" b="0" i="0" dirty="0">
                <a:effectLst/>
                <a:latin typeface="Times New Roman" panose="02020603050405020304" pitchFamily="18" charset="0"/>
                <a:cs typeface="Times New Roman" panose="02020603050405020304" pitchFamily="18" charset="0"/>
              </a:rPr>
              <a:t> truly native. It’s not a web view—your React components render real Android and iOS views provided by the platform.</a:t>
            </a:r>
          </a:p>
        </p:txBody>
      </p:sp>
      <p:pic>
        <p:nvPicPr>
          <p:cNvPr id="8" name="Picture 7">
            <a:extLst>
              <a:ext uri="{FF2B5EF4-FFF2-40B4-BE49-F238E27FC236}">
                <a16:creationId xmlns:a16="http://schemas.microsoft.com/office/drawing/2014/main" id="{0817AC5C-8865-B9EF-49B7-38CA1B38F0E1}"/>
              </a:ext>
            </a:extLst>
          </p:cNvPr>
          <p:cNvPicPr>
            <a:picLocks noChangeAspect="1"/>
          </p:cNvPicPr>
          <p:nvPr/>
        </p:nvPicPr>
        <p:blipFill>
          <a:blip r:embed="rId4"/>
          <a:stretch>
            <a:fillRect/>
          </a:stretch>
        </p:blipFill>
        <p:spPr>
          <a:xfrm>
            <a:off x="1099820" y="4159567"/>
            <a:ext cx="787400" cy="774700"/>
          </a:xfrm>
          <a:prstGeom prst="rect">
            <a:avLst/>
          </a:prstGeom>
        </p:spPr>
      </p:pic>
      <p:pic>
        <p:nvPicPr>
          <p:cNvPr id="9" name="Picture 8">
            <a:extLst>
              <a:ext uri="{FF2B5EF4-FFF2-40B4-BE49-F238E27FC236}">
                <a16:creationId xmlns:a16="http://schemas.microsoft.com/office/drawing/2014/main" id="{1D389032-AFBB-9FD7-E441-9C467F82A3E5}"/>
              </a:ext>
            </a:extLst>
          </p:cNvPr>
          <p:cNvPicPr>
            <a:picLocks noChangeAspect="1"/>
          </p:cNvPicPr>
          <p:nvPr/>
        </p:nvPicPr>
        <p:blipFill>
          <a:blip r:embed="rId5"/>
          <a:stretch>
            <a:fillRect/>
          </a:stretch>
        </p:blipFill>
        <p:spPr>
          <a:xfrm>
            <a:off x="2172970" y="4190047"/>
            <a:ext cx="800100" cy="812800"/>
          </a:xfrm>
          <a:prstGeom prst="rect">
            <a:avLst/>
          </a:prstGeom>
        </p:spPr>
      </p:pic>
      <p:pic>
        <p:nvPicPr>
          <p:cNvPr id="10" name="Picture 9">
            <a:extLst>
              <a:ext uri="{FF2B5EF4-FFF2-40B4-BE49-F238E27FC236}">
                <a16:creationId xmlns:a16="http://schemas.microsoft.com/office/drawing/2014/main" id="{69D61FD1-56D6-AD18-CB77-15FB94D791EB}"/>
              </a:ext>
            </a:extLst>
          </p:cNvPr>
          <p:cNvPicPr>
            <a:picLocks noChangeAspect="1"/>
          </p:cNvPicPr>
          <p:nvPr/>
        </p:nvPicPr>
        <p:blipFill>
          <a:blip r:embed="rId6"/>
          <a:stretch>
            <a:fillRect/>
          </a:stretch>
        </p:blipFill>
        <p:spPr>
          <a:xfrm>
            <a:off x="3215640" y="4220526"/>
            <a:ext cx="774700" cy="762000"/>
          </a:xfrm>
          <a:prstGeom prst="rect">
            <a:avLst/>
          </a:prstGeom>
        </p:spPr>
      </p:pic>
      <p:pic>
        <p:nvPicPr>
          <p:cNvPr id="11" name="Picture 10">
            <a:extLst>
              <a:ext uri="{FF2B5EF4-FFF2-40B4-BE49-F238E27FC236}">
                <a16:creationId xmlns:a16="http://schemas.microsoft.com/office/drawing/2014/main" id="{D291D0C9-60B0-6E3D-CF27-4749C1E727DC}"/>
              </a:ext>
            </a:extLst>
          </p:cNvPr>
          <p:cNvPicPr>
            <a:picLocks noChangeAspect="1"/>
          </p:cNvPicPr>
          <p:nvPr/>
        </p:nvPicPr>
        <p:blipFill>
          <a:blip r:embed="rId7"/>
          <a:stretch>
            <a:fillRect/>
          </a:stretch>
        </p:blipFill>
        <p:spPr>
          <a:xfrm>
            <a:off x="8201662" y="4642483"/>
            <a:ext cx="736600" cy="749300"/>
          </a:xfrm>
          <a:prstGeom prst="rect">
            <a:avLst/>
          </a:prstGeom>
        </p:spPr>
      </p:pic>
      <p:pic>
        <p:nvPicPr>
          <p:cNvPr id="12" name="Picture 11">
            <a:extLst>
              <a:ext uri="{FF2B5EF4-FFF2-40B4-BE49-F238E27FC236}">
                <a16:creationId xmlns:a16="http://schemas.microsoft.com/office/drawing/2014/main" id="{350FBB18-EDC4-8843-C255-4D74B753A745}"/>
              </a:ext>
            </a:extLst>
          </p:cNvPr>
          <p:cNvPicPr>
            <a:picLocks noChangeAspect="1"/>
          </p:cNvPicPr>
          <p:nvPr/>
        </p:nvPicPr>
        <p:blipFill>
          <a:blip r:embed="rId8"/>
          <a:stretch>
            <a:fillRect/>
          </a:stretch>
        </p:blipFill>
        <p:spPr>
          <a:xfrm>
            <a:off x="9114790" y="4642483"/>
            <a:ext cx="838200" cy="749300"/>
          </a:xfrm>
          <a:prstGeom prst="rect">
            <a:avLst/>
          </a:prstGeom>
        </p:spPr>
      </p:pic>
      <p:sp>
        <p:nvSpPr>
          <p:cNvPr id="14" name="TextBox 13">
            <a:extLst>
              <a:ext uri="{FF2B5EF4-FFF2-40B4-BE49-F238E27FC236}">
                <a16:creationId xmlns:a16="http://schemas.microsoft.com/office/drawing/2014/main" id="{87DAEF5F-3BB8-34AB-627E-C5E3926528EE}"/>
              </a:ext>
            </a:extLst>
          </p:cNvPr>
          <p:cNvSpPr txBox="1"/>
          <p:nvPr/>
        </p:nvSpPr>
        <p:spPr>
          <a:xfrm>
            <a:off x="365760" y="5617686"/>
            <a:ext cx="10988040" cy="646331"/>
          </a:xfrm>
          <a:prstGeom prst="rect">
            <a:avLst/>
          </a:prstGeom>
          <a:noFill/>
        </p:spPr>
        <p:txBody>
          <a:bodyPr wrap="square">
            <a:spAutoFit/>
          </a:bodyPr>
          <a:lstStyle/>
          <a:p>
            <a:r>
              <a:rPr lang="en-US" sz="1800" b="0" i="0" dirty="0">
                <a:solidFill>
                  <a:srgbClr val="404756"/>
                </a:solidFill>
                <a:effectLst/>
                <a:latin typeface="Times New Roman" panose="02020603050405020304" pitchFamily="18" charset="0"/>
                <a:cs typeface="Times New Roman" panose="02020603050405020304" pitchFamily="18" charset="0"/>
              </a:rPr>
              <a:t>With React, you can be a web </a:t>
            </a:r>
            <a:r>
              <a:rPr lang="en-US" sz="1800" b="0" i="1" dirty="0">
                <a:solidFill>
                  <a:srgbClr val="404756"/>
                </a:solidFill>
                <a:effectLst/>
                <a:latin typeface="Times New Roman" panose="02020603050405020304" pitchFamily="18" charset="0"/>
                <a:cs typeface="Times New Roman" panose="02020603050405020304" pitchFamily="18" charset="0"/>
              </a:rPr>
              <a:t>and</a:t>
            </a:r>
            <a:r>
              <a:rPr lang="en-US" sz="1800" b="0" i="0" dirty="0">
                <a:solidFill>
                  <a:srgbClr val="404756"/>
                </a:solidFill>
                <a:effectLst/>
                <a:latin typeface="Times New Roman" panose="02020603050405020304" pitchFamily="18" charset="0"/>
                <a:cs typeface="Times New Roman" panose="02020603050405020304" pitchFamily="18" charset="0"/>
              </a:rPr>
              <a:t> a native developer. Your team can ship to many platforms without sacrificing the user experience. Your organization can bridge the platform silos, and form teams that own entire features end-to-end.</a:t>
            </a:r>
            <a:endParaRPr lang="en-V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23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hlinkClick r:id="rId3"/>
              </a:rPr>
              <a:t>https://reactjs.dev/</a:t>
            </a:r>
            <a:endParaRPr lang="en-US" sz="2000" dirty="0">
              <a:solidFill>
                <a:schemeClr val="accent1">
                  <a:lumMod val="75000"/>
                </a:schemeClr>
              </a:solidFill>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Training Document: </a:t>
            </a:r>
            <a:r>
              <a:rPr lang="en-US" sz="2000" dirty="0">
                <a:solidFill>
                  <a:schemeClr val="accent1">
                    <a:lumMod val="75000"/>
                  </a:schemeClr>
                </a:solidFill>
                <a:ea typeface="Times New Roman"/>
                <a:cs typeface="Times New Roman"/>
                <a:sym typeface="Times New Roman"/>
                <a:hlinkClick r:id="rId4"/>
              </a:rPr>
              <a:t>https://react.dev/learn</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Reference Document: </a:t>
            </a:r>
            <a:r>
              <a:rPr lang="en-US" sz="2000" dirty="0">
                <a:solidFill>
                  <a:schemeClr val="accent1">
                    <a:lumMod val="75000"/>
                  </a:schemeClr>
                </a:solidFill>
                <a:ea typeface="Times New Roman"/>
                <a:cs typeface="Times New Roman"/>
                <a:sym typeface="Times New Roman"/>
                <a:hlinkClick r:id="rId5"/>
              </a:rPr>
              <a:t>https://react.dev/reference/react</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err="1">
                <a:solidFill>
                  <a:schemeClr val="tx1"/>
                </a:solidFill>
                <a:ea typeface="Times New Roman"/>
                <a:cs typeface="Times New Roman"/>
                <a:sym typeface="Times New Roman"/>
              </a:rPr>
              <a:t>NextJS</a:t>
            </a:r>
            <a:r>
              <a:rPr lang="en-US" sz="2000" dirty="0">
                <a:solidFill>
                  <a:schemeClr val="tx1"/>
                </a:solidFill>
                <a:ea typeface="Times New Roman"/>
                <a:cs typeface="Times New Roman"/>
                <a:sym typeface="Times New Roman"/>
              </a:rPr>
              <a:t> Official Document: </a:t>
            </a:r>
            <a:r>
              <a:rPr lang="en-US" sz="2000" dirty="0">
                <a:solidFill>
                  <a:schemeClr val="accent1">
                    <a:lumMod val="75000"/>
                  </a:schemeClr>
                </a:solidFill>
                <a:ea typeface="Times New Roman"/>
                <a:cs typeface="Times New Roman"/>
                <a:sym typeface="Times New Roman"/>
                <a:hlinkClick r:id="rId6"/>
              </a:rPr>
              <a:t>https://nextjs.org/docs</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7">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8">
                  <a:extLst>
                    <a:ext uri="{A12FA001-AC4F-418D-AE19-62706E023703}">
                      <ahyp:hlinkClr xmlns:ahyp="http://schemas.microsoft.com/office/drawing/2018/hyperlinkcolor" val="tx"/>
                    </a:ext>
                  </a:extLst>
                </a:hlinkClick>
              </a:rPr>
              <a:t>https://react-redux.js.org</a:t>
            </a:r>
            <a:r>
              <a:rPr lang="en-US" sz="2000">
                <a:solidFill>
                  <a:schemeClr val="accent1">
                    <a:lumMod val="75000"/>
                  </a:schemeClr>
                </a:solidFill>
                <a:ea typeface="Times New Roman"/>
                <a:cs typeface="Times New Roman"/>
                <a:sym typeface="Times New Roman"/>
                <a:hlinkClick r:id="rId8">
                  <a:extLst>
                    <a:ext uri="{A12FA001-AC4F-418D-AE19-62706E023703}">
                      <ahyp:hlinkClr xmlns:ahyp="http://schemas.microsoft.com/office/drawing/2018/hyperlinkcolor" val="tx"/>
                    </a:ext>
                  </a:extLst>
                </a:hlinkClick>
              </a:rPr>
              <a:t>/introduction/quick-start</a:t>
            </a:r>
            <a:endParaRPr lang="en-US"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Tree>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11273</TotalTime>
  <Words>699</Words>
  <Application>Microsoft Macintosh PowerPoint</Application>
  <PresentationFormat>Widescreen</PresentationFormat>
  <Paragraphs>60</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Optimistic Text</vt:lpstr>
      <vt:lpstr>Arial</vt:lpstr>
      <vt:lpstr>Calibri</vt:lpstr>
      <vt:lpstr>Times New Roman</vt:lpstr>
      <vt:lpstr>cc_blue</vt:lpstr>
      <vt:lpstr>React JS</vt:lpstr>
      <vt:lpstr>Introduction</vt:lpstr>
      <vt:lpstr>PowerPoint Presentation</vt:lpstr>
      <vt:lpstr>Create user interfaces from components</vt:lpstr>
      <vt:lpstr>Write components with code and markup</vt:lpstr>
      <vt:lpstr>Add interactivity wherever you need it</vt:lpstr>
      <vt:lpstr>Go full-stack with a framework</vt:lpstr>
      <vt:lpstr>Use the best from every platform</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116</cp:revision>
  <cp:lastPrinted>2020-04-06T06:57:46Z</cp:lastPrinted>
  <dcterms:created xsi:type="dcterms:W3CDTF">2020-04-06T02:02:09Z</dcterms:created>
  <dcterms:modified xsi:type="dcterms:W3CDTF">2023-08-22T11:08:35Z</dcterms:modified>
</cp:coreProperties>
</file>